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9" r:id="rId12"/>
    <p:sldId id="271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7" r:id="rId24"/>
    <p:sldId id="285" r:id="rId25"/>
    <p:sldId id="286" r:id="rId26"/>
  </p:sldIdLst>
  <p:sldSz cx="12192000" cy="6858000"/>
  <p:notesSz cx="6858000" cy="9144000"/>
  <p:embeddedFontLst>
    <p:embeddedFont>
      <p:font typeface="Arial Black" panose="020B0A04020102020204" pitchFamily="34" charset="0"/>
      <p:regular r:id="rId28"/>
      <p:bold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l0+CfYf1k0E0hwCEiRdYyxxqv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91F15C-3CD7-405A-B728-3C754783DFB1}">
  <a:tblStyle styleId="{AA91F15C-3CD7-405A-B728-3C754783DF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113517-1CCD-4DD3-B809-F1275188B4CD}" styleName="Table_1">
    <a:wholeTbl>
      <a:tcTxStyle b="off" i="off">
        <a:font>
          <a:latin typeface="Avenir Next LT Pro Light"/>
          <a:ea typeface="Avenir Next LT Pro Light"/>
          <a:cs typeface="Avenir Next LT Pr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CF6"/>
          </a:solidFill>
        </a:fill>
      </a:tcStyle>
    </a:wholeTbl>
    <a:band1H>
      <a:tcTxStyle/>
      <a:tcStyle>
        <a:tcBdr/>
        <a:fill>
          <a:solidFill>
            <a:srgbClr val="CDF9E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F9E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efdab1cfe_5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fefdab1cfe_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efdab1cfe_5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efdab1cfe_5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fefdab1cfe_5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efdab1cfe_5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fefdab1cfe_5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efdab1cfe_5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fefdab1cfe_5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efdab1cfe_5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fefdab1cfe_5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efdab1cfe_5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fefdab1cfe_5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efdab1cfe_5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efdab1cfe_5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fefdab1cfe_5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efdab1cfe_5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fefdab1cfe_5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efdab1cfe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efdab1cfe_6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fefdab1cfe_6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efdab1cfe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fefdab1cfe_6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fefdab1cfe_6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efdab1cfe_4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fefdab1cfe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efdab1cfe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2fefdab1cfe_6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fefdab1cfe_6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efdab1cfe_5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fefdab1cfe_5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efdab1cfe_5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fefdab1cfe_5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efdab1cfe_5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fefdab1cfe_5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efdab1cfe_5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fefdab1cfe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/>
          <p:nvPr/>
        </p:nvSpPr>
        <p:spPr>
          <a:xfrm>
            <a:off x="3127386" y="1976768"/>
            <a:ext cx="6929120" cy="4877511"/>
          </a:xfrm>
          <a:custGeom>
            <a:avLst/>
            <a:gdLst/>
            <a:ahLst/>
            <a:cxnLst/>
            <a:rect l="l" t="t" r="r" b="b"/>
            <a:pathLst>
              <a:path w="6929120" h="4877511" extrusionOk="0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" name="Google Shape;17;p15" descr="Gap between two buildings against the blue sky"/>
          <p:cNvPicPr preferRelativeResize="0"/>
          <p:nvPr/>
        </p:nvPicPr>
        <p:blipFill rotWithShape="1">
          <a:blip r:embed="rId2">
            <a:alphaModFix/>
          </a:blip>
          <a:srcRect t="2550" b="8385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5"/>
          <p:cNvSpPr txBox="1"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850168" y="1828800"/>
            <a:ext cx="1012636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ftr" idx="11"/>
          </p:nvPr>
        </p:nvSpPr>
        <p:spPr>
          <a:xfrm rot="-5400000">
            <a:off x="8854442" y="2953511"/>
            <a:ext cx="62910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850392" y="182880"/>
            <a:ext cx="10085832" cy="130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850392" y="1911096"/>
            <a:ext cx="4837176" cy="289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2"/>
          </p:nvPr>
        </p:nvSpPr>
        <p:spPr>
          <a:xfrm>
            <a:off x="6812280" y="1911096"/>
            <a:ext cx="4453128" cy="191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cap="none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>
            <a:spLocks noGrp="1"/>
          </p:cNvSpPr>
          <p:nvPr>
            <p:ph type="pic" idx="3"/>
          </p:nvPr>
        </p:nvSpPr>
        <p:spPr>
          <a:xfrm>
            <a:off x="6812280" y="4242816"/>
            <a:ext cx="4123944" cy="2615184"/>
          </a:xfrm>
          <a:prstGeom prst="rect">
            <a:avLst/>
          </a:prstGeom>
          <a:solidFill>
            <a:srgbClr val="D6FBF5"/>
          </a:solidFill>
          <a:ln>
            <a:noFill/>
          </a:ln>
        </p:spPr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 rot="-5400000">
            <a:off x="8854442" y="2953511"/>
            <a:ext cx="62910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7" descr="Large walking intersection with one lone pers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7"/>
          <p:cNvSpPr/>
          <p:nvPr/>
        </p:nvSpPr>
        <p:spPr>
          <a:xfrm>
            <a:off x="777819" y="0"/>
            <a:ext cx="8272488" cy="6858000"/>
          </a:xfrm>
          <a:custGeom>
            <a:avLst/>
            <a:gdLst/>
            <a:ahLst/>
            <a:cxnLst/>
            <a:rect l="l" t="t" r="r" b="b"/>
            <a:pathLst>
              <a:path w="8272488" h="6858000" extrusionOk="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27"/>
          <p:cNvSpPr txBox="1"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7"/>
          <p:cNvSpPr/>
          <p:nvPr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" name="Google Shape;94;p27"/>
          <p:cNvSpPr/>
          <p:nvPr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with image">
  <p:cSld name="Title and content with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>
            <a:spLocks noGrp="1"/>
          </p:cNvSpPr>
          <p:nvPr>
            <p:ph type="pic" idx="2"/>
          </p:nvPr>
        </p:nvSpPr>
        <p:spPr>
          <a:xfrm>
            <a:off x="1395412" y="653461"/>
            <a:ext cx="4597556" cy="55499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6696221" y="3127248"/>
            <a:ext cx="4834517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/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 rot="-5400000">
            <a:off x="8854442" y="2953511"/>
            <a:ext cx="62910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/>
          <p:nvPr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6693408" y="640080"/>
            <a:ext cx="5093208" cy="2189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>
            <a:spLocks noGrp="1"/>
          </p:cNvSpPr>
          <p:nvPr>
            <p:ph type="pic" idx="2"/>
          </p:nvPr>
        </p:nvSpPr>
        <p:spPr>
          <a:xfrm>
            <a:off x="832104" y="640080"/>
            <a:ext cx="4727448" cy="5559552"/>
          </a:xfrm>
          <a:prstGeom prst="rect">
            <a:avLst/>
          </a:prstGeom>
          <a:solidFill>
            <a:srgbClr val="D6FBF5"/>
          </a:solidFill>
          <a:ln>
            <a:noFill/>
          </a:ln>
        </p:spPr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image">
  <p:cSld name="Title, subtitle, and imag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47383" y="1106424"/>
            <a:ext cx="6839712" cy="174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>
            <a:spLocks noGrp="1"/>
          </p:cNvSpPr>
          <p:nvPr>
            <p:ph type="pic" idx="2"/>
          </p:nvPr>
        </p:nvSpPr>
        <p:spPr>
          <a:xfrm>
            <a:off x="7680960" y="804672"/>
            <a:ext cx="3475649" cy="5248656"/>
          </a:xfrm>
          <a:prstGeom prst="rect">
            <a:avLst/>
          </a:prstGeom>
          <a:solidFill>
            <a:srgbClr val="D6FBF5"/>
          </a:solidFill>
          <a:ln>
            <a:noFill/>
          </a:ln>
        </p:spPr>
      </p:sp>
      <p:sp>
        <p:nvSpPr>
          <p:cNvPr id="37" name="Google Shape;37;p18"/>
          <p:cNvSpPr txBox="1">
            <a:spLocks noGrp="1"/>
          </p:cNvSpPr>
          <p:nvPr>
            <p:ph type="ftr" idx="11"/>
          </p:nvPr>
        </p:nvSpPr>
        <p:spPr>
          <a:xfrm rot="-5400000">
            <a:off x="8854442" y="2953511"/>
            <a:ext cx="62910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subtitle">
  <p:cSld name="Title and sub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9" descr="A picture containing accessor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21975" b="1533"/>
          <a:stretch/>
        </p:blipFill>
        <p:spPr>
          <a:xfrm rot="8325578">
            <a:off x="-1775001" y="-1607470"/>
            <a:ext cx="10567962" cy="8905077"/>
          </a:xfrm>
          <a:custGeom>
            <a:avLst/>
            <a:gdLst/>
            <a:ahLst/>
            <a:cxnLst/>
            <a:rect l="l" t="t" r="r" b="b"/>
            <a:pathLst>
              <a:path w="10567962" h="8905077" extrusionOk="0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1" name="Google Shape;41;p19"/>
          <p:cNvSpPr/>
          <p:nvPr/>
        </p:nvSpPr>
        <p:spPr>
          <a:xfrm>
            <a:off x="925160" y="4144752"/>
            <a:ext cx="4788322" cy="2713249"/>
          </a:xfrm>
          <a:custGeom>
            <a:avLst/>
            <a:gdLst/>
            <a:ahLst/>
            <a:cxnLst/>
            <a:rect l="l" t="t" r="r" b="b"/>
            <a:pathLst>
              <a:path w="4788322" h="2713249" extrusionOk="0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" name="Google Shape;42;p19"/>
          <p:cNvSpPr txBox="1">
            <a:spLocks noGrp="1"/>
          </p:cNvSpPr>
          <p:nvPr>
            <p:ph type="title"/>
          </p:nvPr>
        </p:nvSpPr>
        <p:spPr>
          <a:xfrm>
            <a:off x="6693408" y="1325880"/>
            <a:ext cx="5093208" cy="281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/>
            </a:lvl1pPr>
            <a:lvl2pPr lvl="1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/>
          <p:nvPr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/>
          <p:nvPr/>
        </p:nvSpPr>
        <p:spPr>
          <a:xfrm>
            <a:off x="4410512" y="4010866"/>
            <a:ext cx="5056094" cy="2847135"/>
          </a:xfrm>
          <a:custGeom>
            <a:avLst/>
            <a:gdLst/>
            <a:ahLst/>
            <a:cxnLst/>
            <a:rect l="l" t="t" r="r" b="b"/>
            <a:pathLst>
              <a:path w="5056094" h="2847135" extrusionOk="0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7" name="Google Shape;47;p20" descr="Modern house with cubic design"/>
          <p:cNvPicPr preferRelativeResize="0"/>
          <p:nvPr/>
        </p:nvPicPr>
        <p:blipFill rotWithShape="1">
          <a:blip r:embed="rId2">
            <a:alphaModFix/>
          </a:blip>
          <a:srcRect l="-405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850392" y="420624"/>
            <a:ext cx="10954512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1"/>
          </p:nvPr>
        </p:nvSpPr>
        <p:spPr>
          <a:xfrm>
            <a:off x="850899" y="2231136"/>
            <a:ext cx="4828032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ftr" idx="11"/>
          </p:nvPr>
        </p:nvSpPr>
        <p:spPr>
          <a:xfrm rot="-5400000">
            <a:off x="8854442" y="2953511"/>
            <a:ext cx="62910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21"/>
          <p:cNvGrpSpPr/>
          <p:nvPr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54" name="Google Shape;54;p21" descr="White modern architec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rgbClr val="D6FBF5"/>
            </a:solidFill>
            <a:ln>
              <a:noFill/>
            </a:ln>
          </p:spPr>
        </p:pic>
        <p:pic>
          <p:nvPicPr>
            <p:cNvPr id="55" name="Google Shape;55;p21" descr="White modern architec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rgbClr val="D6FBF5"/>
            </a:solidFill>
            <a:ln>
              <a:noFill/>
            </a:ln>
          </p:spPr>
        </p:pic>
      </p:grpSp>
      <p:sp>
        <p:nvSpPr>
          <p:cNvPr id="56" name="Google Shape;56;p21"/>
          <p:cNvSpPr txBox="1"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1"/>
          </p:nvPr>
        </p:nvSpPr>
        <p:spPr>
          <a:xfrm>
            <a:off x="850392" y="1837944"/>
            <a:ext cx="10085832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2"/>
          </p:nvPr>
        </p:nvSpPr>
        <p:spPr>
          <a:xfrm>
            <a:off x="850392" y="3950208"/>
            <a:ext cx="10085832" cy="23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ftr" idx="11"/>
          </p:nvPr>
        </p:nvSpPr>
        <p:spPr>
          <a:xfrm rot="-5400000">
            <a:off x="8854442" y="2953511"/>
            <a:ext cx="62910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">
  <p:cSld name="Two Content 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title"/>
          </p:nvPr>
        </p:nvSpPr>
        <p:spPr>
          <a:xfrm>
            <a:off x="850392" y="182880"/>
            <a:ext cx="10122632" cy="130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body" idx="1"/>
          </p:nvPr>
        </p:nvSpPr>
        <p:spPr>
          <a:xfrm>
            <a:off x="850392" y="1837944"/>
            <a:ext cx="3941064" cy="427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 cap="none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body" idx="2"/>
          </p:nvPr>
        </p:nvSpPr>
        <p:spPr>
          <a:xfrm>
            <a:off x="5614416" y="1837944"/>
            <a:ext cx="5358384" cy="427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ftr" idx="11"/>
          </p:nvPr>
        </p:nvSpPr>
        <p:spPr>
          <a:xfrm rot="-5400000">
            <a:off x="8854442" y="2953511"/>
            <a:ext cx="62910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 rot="-5400000">
            <a:off x="8570975" y="3236976"/>
            <a:ext cx="6858000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ftr" idx="11"/>
          </p:nvPr>
        </p:nvSpPr>
        <p:spPr>
          <a:xfrm rot="-5400000">
            <a:off x="8854442" y="2953511"/>
            <a:ext cx="62910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.media-amazon.com/images/I/41v+3R370nL._AC_UF894,1000_QL80_.jpg" TargetMode="External"/><Relationship Id="rId7" Type="http://schemas.openxmlformats.org/officeDocument/2006/relationships/hyperlink" Target="https://www.etf.com/tools/etf-comparison/VNQ-vs-XLR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tf.com/tools/etf-comparison/VOX-vs-XLC" TargetMode="External"/><Relationship Id="rId5" Type="http://schemas.openxmlformats.org/officeDocument/2006/relationships/hyperlink" Target="https://www.facebook.com/Vanguard/" TargetMode="External"/><Relationship Id="rId4" Type="http://schemas.openxmlformats.org/officeDocument/2006/relationships/hyperlink" Target="https://www.sectorspdrs.com/allsector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</a:pPr>
            <a:r>
              <a:rPr lang="en-US" dirty="0">
                <a:solidFill>
                  <a:srgbClr val="36393B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CLIENT PORTFOLIO OPTIMIZATION</a:t>
            </a: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</a:pP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" name="Google Shape;100;p1"/>
          <p:cNvSpPr txBox="1">
            <a:spLocks noGrp="1"/>
          </p:cNvSpPr>
          <p:nvPr>
            <p:ph type="subTitle" idx="1"/>
          </p:nvPr>
        </p:nvSpPr>
        <p:spPr>
          <a:xfrm>
            <a:off x="688724" y="5358299"/>
            <a:ext cx="74148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 sz="2800" i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Agnitra Das</a:t>
            </a:r>
            <a:endParaRPr sz="2800" i="1"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efdab1cfe_5_34"/>
          <p:cNvSpPr txBox="1">
            <a:spLocks noGrp="1"/>
          </p:cNvSpPr>
          <p:nvPr>
            <p:ph type="body" idx="1"/>
          </p:nvPr>
        </p:nvSpPr>
        <p:spPr>
          <a:xfrm>
            <a:off x="850898" y="1316741"/>
            <a:ext cx="5013461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Expected Return: 2.80%</a:t>
            </a: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Standard Deviation: 6.72%</a:t>
            </a: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Sharpe Ratio: 0.3795*</a:t>
            </a: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i="1"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i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*Better Sharpe Ratio, but risk has doubled! However, the returns have greatly improved. Is this a good portfolio to adopt?</a:t>
            </a:r>
            <a:endParaRPr sz="1800" b="1" i="1"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1310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" name="Google Shape;186;g2fefdab1cfe_5_34"/>
          <p:cNvSpPr txBox="1">
            <a:spLocks noGrp="1"/>
          </p:cNvSpPr>
          <p:nvPr>
            <p:ph type="sldNum" idx="12"/>
          </p:nvPr>
        </p:nvSpPr>
        <p:spPr>
          <a:xfrm rot="-5400000">
            <a:off x="11716452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rebuchet MS" panose="020B0603020202020204" pitchFamily="34" charset="0"/>
              </a:rPr>
              <a:t>10</a:t>
            </a:fld>
            <a:endParaRPr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52BC0-100C-4B5E-1E7B-1DB8A8355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41" y="1316741"/>
            <a:ext cx="4576147" cy="4806049"/>
          </a:xfrm>
          <a:prstGeom prst="rect">
            <a:avLst/>
          </a:prstGeom>
        </p:spPr>
      </p:pic>
      <p:sp>
        <p:nvSpPr>
          <p:cNvPr id="4" name="Google Shape;141;p6">
            <a:extLst>
              <a:ext uri="{FF2B5EF4-FFF2-40B4-BE49-F238E27FC236}">
                <a16:creationId xmlns:a16="http://schemas.microsoft.com/office/drawing/2014/main" id="{D3C4E72C-A982-6C1A-0F87-A4E77F3FCA94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OPTIMAL RISKY PORTFOLIO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efdab1cfe_5_135"/>
          <p:cNvSpPr txBox="1">
            <a:spLocks noGrp="1"/>
          </p:cNvSpPr>
          <p:nvPr>
            <p:ph type="body" idx="1"/>
          </p:nvPr>
        </p:nvSpPr>
        <p:spPr>
          <a:xfrm>
            <a:off x="850899" y="1670422"/>
            <a:ext cx="4827900" cy="35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3464" lvl="0" indent="-283464" algn="l" rtl="0"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Expected Return: 0.98%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Standard Deviation: 1.93%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Sharpe Ratio: 0.3795</a:t>
            </a:r>
            <a:endParaRPr/>
          </a:p>
        </p:txBody>
      </p:sp>
      <p:sp>
        <p:nvSpPr>
          <p:cNvPr id="203" name="Google Shape;203;g2fefdab1cfe_5_135"/>
          <p:cNvSpPr txBox="1">
            <a:spLocks noGrp="1"/>
          </p:cNvSpPr>
          <p:nvPr>
            <p:ph type="sldNum" idx="12"/>
          </p:nvPr>
        </p:nvSpPr>
        <p:spPr>
          <a:xfrm rot="-5400000">
            <a:off x="11716452" y="6382498"/>
            <a:ext cx="567000" cy="38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03922-DA63-74E9-700C-A7E22CF7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245" y="2078966"/>
            <a:ext cx="4806553" cy="1844676"/>
          </a:xfrm>
          <a:prstGeom prst="rect">
            <a:avLst/>
          </a:prstGeom>
        </p:spPr>
      </p:pic>
      <p:sp>
        <p:nvSpPr>
          <p:cNvPr id="4" name="Google Shape;141;p6">
            <a:extLst>
              <a:ext uri="{FF2B5EF4-FFF2-40B4-BE49-F238E27FC236}">
                <a16:creationId xmlns:a16="http://schemas.microsoft.com/office/drawing/2014/main" id="{B381C746-558A-5189-49D2-339818FC9988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/>
                <a:ea typeface="Trebuchet MS"/>
                <a:cs typeface="Trebuchet MS"/>
                <a:sym typeface="Trebuchet MS"/>
              </a:rPr>
              <a:t>OPTIMAL RISKY PORTFOLIO – with Risk-free Assets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efdab1cfe_5_72"/>
          <p:cNvSpPr txBox="1">
            <a:spLocks noGrp="1"/>
          </p:cNvSpPr>
          <p:nvPr>
            <p:ph type="title"/>
          </p:nvPr>
        </p:nvSpPr>
        <p:spPr>
          <a:xfrm>
            <a:off x="6693408" y="307966"/>
            <a:ext cx="5093100" cy="28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CONSTRAINING THE RISKY PORTFOLIO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" name="Google Shape;218;g2fefdab1cfe_5_72"/>
          <p:cNvSpPr txBox="1">
            <a:spLocks noGrp="1"/>
          </p:cNvSpPr>
          <p:nvPr>
            <p:ph type="subTitle" idx="1"/>
          </p:nvPr>
        </p:nvSpPr>
        <p:spPr>
          <a:xfrm>
            <a:off x="6693408" y="3444358"/>
            <a:ext cx="3996000" cy="19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Next Step: Putting lower and upper bounds on the weights of our portfolio and comparing the results to the ORP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efdab1cfe_5_100"/>
          <p:cNvSpPr txBox="1">
            <a:spLocks noGrp="1"/>
          </p:cNvSpPr>
          <p:nvPr>
            <p:ph type="body" idx="1"/>
          </p:nvPr>
        </p:nvSpPr>
        <p:spPr>
          <a:xfrm>
            <a:off x="850899" y="1454760"/>
            <a:ext cx="48279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</a:pPr>
            <a:r>
              <a:rPr lang="en-US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Bounds: [0%, 15%]</a:t>
            </a:r>
            <a:endParaRPr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Expected Return: 1.08%</a:t>
            </a:r>
            <a:endParaRPr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Standard Deviation: 4.07%</a:t>
            </a:r>
            <a:endParaRPr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Sharpe Ratio: 0.2039</a:t>
            </a:r>
            <a:endParaRPr sz="1800" b="1" i="1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1310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g2fefdab1cfe_5_100"/>
          <p:cNvSpPr txBox="1">
            <a:spLocks noGrp="1"/>
          </p:cNvSpPr>
          <p:nvPr>
            <p:ph type="sldNum" idx="12"/>
          </p:nvPr>
        </p:nvSpPr>
        <p:spPr>
          <a:xfrm rot="-5400000">
            <a:off x="11716452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rebuchet MS" panose="020B0603020202020204" pitchFamily="34" charset="0"/>
              </a:rPr>
              <a:t>13</a:t>
            </a:fld>
            <a:endParaRPr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16CE-0FE1-7189-7E4E-5E5A6A9F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36" y="1627158"/>
            <a:ext cx="4335640" cy="4230178"/>
          </a:xfrm>
          <a:prstGeom prst="rect">
            <a:avLst/>
          </a:prstGeom>
        </p:spPr>
      </p:pic>
      <p:sp>
        <p:nvSpPr>
          <p:cNvPr id="6" name="Google Shape;141;p6">
            <a:extLst>
              <a:ext uri="{FF2B5EF4-FFF2-40B4-BE49-F238E27FC236}">
                <a16:creationId xmlns:a16="http://schemas.microsoft.com/office/drawing/2014/main" id="{147B1F33-3922-1E5C-75B5-CCA6052A6E22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CONSTRAINED OPTIMAL RISKY PORTFOLIO - 1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efdab1cfe_5_115"/>
          <p:cNvSpPr txBox="1">
            <a:spLocks noGrp="1"/>
          </p:cNvSpPr>
          <p:nvPr>
            <p:ph type="body" idx="1"/>
          </p:nvPr>
        </p:nvSpPr>
        <p:spPr>
          <a:xfrm>
            <a:off x="850899" y="1523771"/>
            <a:ext cx="48279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Bounds: [-20%, 35%]</a:t>
            </a: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Expected Return: 1.52%</a:t>
            </a: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Standard Deviation: 4.13%</a:t>
            </a: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Sharpe Ratio: 0.3062</a:t>
            </a:r>
            <a:endParaRPr sz="1800" b="1" i="1"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1310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g2fefdab1cfe_5_115"/>
          <p:cNvSpPr txBox="1">
            <a:spLocks noGrp="1"/>
          </p:cNvSpPr>
          <p:nvPr>
            <p:ph type="sldNum" idx="12"/>
          </p:nvPr>
        </p:nvSpPr>
        <p:spPr>
          <a:xfrm rot="-5400000">
            <a:off x="11716452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rebuchet MS" panose="020B0603020202020204" pitchFamily="34" charset="0"/>
              </a:rPr>
              <a:t>14</a:t>
            </a:fld>
            <a:endParaRPr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7F211-5131-AE87-4B76-234E5499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15" y="1679815"/>
            <a:ext cx="4275103" cy="4462061"/>
          </a:xfrm>
          <a:prstGeom prst="rect">
            <a:avLst/>
          </a:prstGeom>
        </p:spPr>
      </p:pic>
      <p:sp>
        <p:nvSpPr>
          <p:cNvPr id="6" name="Google Shape;141;p6">
            <a:extLst>
              <a:ext uri="{FF2B5EF4-FFF2-40B4-BE49-F238E27FC236}">
                <a16:creationId xmlns:a16="http://schemas.microsoft.com/office/drawing/2014/main" id="{D1AB9744-6F98-8BE5-7620-BB7E17A068E4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CONSTRAINED OPTIMAL RISKY PORTFOLIO - 2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efdab1cfe_5_197"/>
          <p:cNvSpPr txBox="1">
            <a:spLocks noGrp="1"/>
          </p:cNvSpPr>
          <p:nvPr>
            <p:ph type="title"/>
          </p:nvPr>
        </p:nvSpPr>
        <p:spPr>
          <a:xfrm>
            <a:off x="6693408" y="653022"/>
            <a:ext cx="5093100" cy="28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AUTOMATING THE PROCESS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4" name="Google Shape;254;g2fefdab1cfe_5_197"/>
          <p:cNvSpPr txBox="1">
            <a:spLocks noGrp="1"/>
          </p:cNvSpPr>
          <p:nvPr>
            <p:ph type="subTitle" idx="1"/>
          </p:nvPr>
        </p:nvSpPr>
        <p:spPr>
          <a:xfrm>
            <a:off x="6693408" y="3789414"/>
            <a:ext cx="3996000" cy="19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Programming using Python to automate and export portfolios and relevant metrics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efdab1cfe_5_223"/>
          <p:cNvSpPr txBox="1">
            <a:spLocks noGrp="1"/>
          </p:cNvSpPr>
          <p:nvPr>
            <p:ph type="body" idx="2"/>
          </p:nvPr>
        </p:nvSpPr>
        <p:spPr>
          <a:xfrm>
            <a:off x="6892800" y="2042785"/>
            <a:ext cx="44532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First get the returns. You need to input the list of proxies/securities and their original weights. You also need to input a start/end date or input the time length in months.</a:t>
            </a:r>
            <a:endParaRPr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•"/>
            </a:pPr>
            <a:r>
              <a:rPr lang="en-US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Once the returns are calculated, they are stored in a csv file. From there, calculate the relevant portfolio and their statistics.</a:t>
            </a:r>
            <a:endParaRPr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g2fefdab1cfe_5_223"/>
          <p:cNvSpPr txBox="1">
            <a:spLocks noGrp="1"/>
          </p:cNvSpPr>
          <p:nvPr>
            <p:ph type="sldNum" idx="12"/>
          </p:nvPr>
        </p:nvSpPr>
        <p:spPr>
          <a:xfrm rot="-5400000">
            <a:off x="11716452" y="6382498"/>
            <a:ext cx="567000" cy="38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Trebuchet MS" panose="020B0603020202020204" pitchFamily="34" charset="0"/>
              </a:rPr>
              <a:t>16</a:t>
            </a:fld>
            <a:endParaRPr>
              <a:latin typeface="Trebuchet MS" panose="020B0603020202020204" pitchFamily="34" charset="0"/>
            </a:endParaRPr>
          </a:p>
        </p:txBody>
      </p:sp>
      <p:pic>
        <p:nvPicPr>
          <p:cNvPr id="263" name="Google Shape;263;g2fefdab1cfe_5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69" y="1664898"/>
            <a:ext cx="6427614" cy="268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fefdab1cfe_5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69" y="4660372"/>
            <a:ext cx="6427613" cy="11883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6">
            <a:extLst>
              <a:ext uri="{FF2B5EF4-FFF2-40B4-BE49-F238E27FC236}">
                <a16:creationId xmlns:a16="http://schemas.microsoft.com/office/drawing/2014/main" id="{B10A3EEF-60E2-DAEF-8735-DF26B911093A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TOOL WALKTHROUGH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efdab1cfe_5_189"/>
          <p:cNvSpPr txBox="1">
            <a:spLocks noGrp="1"/>
          </p:cNvSpPr>
          <p:nvPr>
            <p:ph type="title"/>
          </p:nvPr>
        </p:nvSpPr>
        <p:spPr>
          <a:xfrm>
            <a:off x="2648932" y="0"/>
            <a:ext cx="6894000" cy="689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EXHIBITS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fdab1cfe_6_9"/>
          <p:cNvSpPr txBox="1">
            <a:spLocks noGrp="1"/>
          </p:cNvSpPr>
          <p:nvPr>
            <p:ph type="body" idx="2"/>
          </p:nvPr>
        </p:nvSpPr>
        <p:spPr>
          <a:xfrm>
            <a:off x="6812280" y="1911096"/>
            <a:ext cx="4453200" cy="19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Trebuchet MS" panose="020B0603020202020204" pitchFamily="34" charset="0"/>
            </a:endParaRPr>
          </a:p>
        </p:txBody>
      </p:sp>
      <p:sp>
        <p:nvSpPr>
          <p:cNvPr id="278" name="Google Shape;278;g2fefdab1cfe_6_9"/>
          <p:cNvSpPr txBox="1">
            <a:spLocks noGrp="1"/>
          </p:cNvSpPr>
          <p:nvPr>
            <p:ph type="sldNum" idx="12"/>
          </p:nvPr>
        </p:nvSpPr>
        <p:spPr>
          <a:xfrm rot="-5400000">
            <a:off x="11716452" y="6382498"/>
            <a:ext cx="567000" cy="38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Trebuchet MS" panose="020B0603020202020204" pitchFamily="34" charset="0"/>
              </a:rPr>
              <a:t>18</a:t>
            </a:fld>
            <a:endParaRPr>
              <a:latin typeface="Trebuchet MS" panose="020B0603020202020204" pitchFamily="34" charset="0"/>
            </a:endParaRPr>
          </a:p>
        </p:txBody>
      </p:sp>
      <p:pic>
        <p:nvPicPr>
          <p:cNvPr id="280" name="Google Shape;280;g2fefdab1cfe_6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92" y="1186520"/>
            <a:ext cx="10359702" cy="49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6">
            <a:extLst>
              <a:ext uri="{FF2B5EF4-FFF2-40B4-BE49-F238E27FC236}">
                <a16:creationId xmlns:a16="http://schemas.microsoft.com/office/drawing/2014/main" id="{C8690B73-487C-E3BE-DF8E-5416432E0A72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EXHIBIT I: Portfolio + Efficient Frontier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efdab1cfe_6_28"/>
          <p:cNvSpPr txBox="1">
            <a:spLocks noGrp="1"/>
          </p:cNvSpPr>
          <p:nvPr>
            <p:ph type="sldNum" idx="12"/>
          </p:nvPr>
        </p:nvSpPr>
        <p:spPr>
          <a:xfrm rot="-5400000">
            <a:off x="11716452" y="6382498"/>
            <a:ext cx="567000" cy="38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Trebuchet MS" panose="020B0603020202020204" pitchFamily="34" charset="0"/>
              </a:rPr>
              <a:t>19</a:t>
            </a:fld>
            <a:endParaRPr>
              <a:latin typeface="Trebuchet MS" panose="020B0603020202020204" pitchFamily="34" charset="0"/>
            </a:endParaRPr>
          </a:p>
        </p:txBody>
      </p:sp>
      <p:pic>
        <p:nvPicPr>
          <p:cNvPr id="289" name="Google Shape;289;g2fefdab1cfe_6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92" y="1169795"/>
            <a:ext cx="9812175" cy="501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6">
            <a:extLst>
              <a:ext uri="{FF2B5EF4-FFF2-40B4-BE49-F238E27FC236}">
                <a16:creationId xmlns:a16="http://schemas.microsoft.com/office/drawing/2014/main" id="{C595CDDF-8925-F1DB-2A38-0B85DF766D8A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EXHIBIT II: Portfolios + CAL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6696221" y="-403712"/>
            <a:ext cx="5029200" cy="215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AGENDA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6" name="Google Shape;106;p2" descr="Close-up of skyscraper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" b="42"/>
          <a:stretch/>
        </p:blipFill>
        <p:spPr>
          <a:xfrm>
            <a:off x="1395412" y="653461"/>
            <a:ext cx="4597556" cy="55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6696221" y="2083456"/>
            <a:ext cx="4834517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Problem Statement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Finding the 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GMV 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Efficient Portfolio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ORP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Constraining the ORP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Automating the Process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Summary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4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2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" name="Google Shape;295;p11"/>
          <p:cNvGraphicFramePr/>
          <p:nvPr>
            <p:extLst>
              <p:ext uri="{D42A27DB-BD31-4B8C-83A1-F6EECF244321}">
                <p14:modId xmlns:p14="http://schemas.microsoft.com/office/powerpoint/2010/main" val="155483326"/>
              </p:ext>
            </p:extLst>
          </p:nvPr>
        </p:nvGraphicFramePr>
        <p:xfrm>
          <a:off x="850400" y="1475140"/>
          <a:ext cx="8878700" cy="4542745"/>
        </p:xfrm>
        <a:graphic>
          <a:graphicData uri="http://schemas.openxmlformats.org/drawingml/2006/table">
            <a:tbl>
              <a:tblPr firstRow="1" bandRow="1">
                <a:noFill/>
                <a:tableStyleId>{0C113517-1CCD-4DD3-B809-F1275188B4CD}</a:tableStyleId>
              </a:tblPr>
              <a:tblGrid>
                <a:gridCol w="22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451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50" marR="91450" marT="35655" marB="35655" anchor="ctr">
                    <a:solidFill>
                      <a:srgbClr val="10CE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Expected Return</a:t>
                      </a:r>
                      <a:endParaRPr sz="1400"/>
                    </a:p>
                  </a:txBody>
                  <a:tcPr marL="91450" marR="91450" marT="35655" marB="35655" anchor="ctr">
                    <a:solidFill>
                      <a:srgbClr val="10CE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Standard Deviation</a:t>
                      </a:r>
                      <a:endParaRPr sz="1400"/>
                    </a:p>
                  </a:txBody>
                  <a:tcPr marL="91450" marR="91450" marT="35655" marB="35655" anchor="ctr">
                    <a:solidFill>
                      <a:srgbClr val="10CE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Sharpe Ratio</a:t>
                      </a:r>
                      <a:endParaRPr sz="1400"/>
                    </a:p>
                  </a:txBody>
                  <a:tcPr marL="91450" marR="91450" marT="35655" marB="35655" anchor="ctr">
                    <a:solidFill>
                      <a:srgbClr val="10C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Original</a:t>
                      </a:r>
                      <a:endParaRPr sz="14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11.8039%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16.06%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0.5481</a:t>
                      </a:r>
                      <a:endParaRPr sz="1800"/>
                    </a:p>
                  </a:txBody>
                  <a:tcPr marL="91450" marR="91450" marT="35655" marB="3565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GMV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10.4121%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11.45%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0.6471 </a:t>
                      </a:r>
                      <a:endParaRPr sz="1800"/>
                    </a:p>
                  </a:txBody>
                  <a:tcPr marL="91450" marR="91450" marT="35655" marB="3565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EP</a:t>
                      </a:r>
                      <a:endParaRPr sz="14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11.8039%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11.52%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0.7644</a:t>
                      </a:r>
                      <a:endParaRPr sz="1800"/>
                    </a:p>
                  </a:txBody>
                  <a:tcPr marL="91450" marR="91450" marT="35655" marB="3565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ORP</a:t>
                      </a:r>
                      <a:endParaRPr sz="14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33.5942%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23.27%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1.3147</a:t>
                      </a:r>
                      <a:endParaRPr sz="1800"/>
                    </a:p>
                  </a:txBody>
                  <a:tcPr marL="91450" marR="91450" marT="35655" marB="3565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ORP + rf (3% APY)</a:t>
                      </a:r>
                      <a:endParaRPr sz="14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11.80%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6.7%</a:t>
                      </a:r>
                      <a:endParaRPr sz="14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1.3147</a:t>
                      </a:r>
                      <a:endParaRPr sz="1400"/>
                    </a:p>
                  </a:txBody>
                  <a:tcPr marL="91450" marR="91450" marT="35655" marB="3565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51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Constrained Portfolio 1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12.9516%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14.09%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0.7064</a:t>
                      </a:r>
                      <a:endParaRPr sz="1800"/>
                    </a:p>
                  </a:txBody>
                  <a:tcPr marL="91450" marR="91450" marT="35655" marB="3565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5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Constrained Portfolio 2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18.1823%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14.31%</a:t>
                      </a:r>
                      <a:endParaRPr sz="1800"/>
                    </a:p>
                  </a:txBody>
                  <a:tcPr marL="91450" marR="91450" marT="35655" marB="3565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1.0609 </a:t>
                      </a:r>
                      <a:endParaRPr sz="1800" dirty="0"/>
                    </a:p>
                  </a:txBody>
                  <a:tcPr marL="91450" marR="91450" marT="35655" marB="3565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6" name="Google Shape;296;p11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rebuchet MS" panose="020B0603020202020204" pitchFamily="34" charset="0"/>
              </a:rPr>
              <a:t>20</a:t>
            </a:fld>
            <a:endParaRPr>
              <a:latin typeface="Trebuchet MS" panose="020B0603020202020204" pitchFamily="34" charset="0"/>
            </a:endParaRPr>
          </a:p>
        </p:txBody>
      </p:sp>
      <p:sp>
        <p:nvSpPr>
          <p:cNvPr id="4" name="Google Shape;141;p6">
            <a:extLst>
              <a:ext uri="{FF2B5EF4-FFF2-40B4-BE49-F238E27FC236}">
                <a16:creationId xmlns:a16="http://schemas.microsoft.com/office/drawing/2014/main" id="{19DAE2BE-9312-9279-AEDA-66F524579276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EXHIBIT III: ANNUALIZED METRICS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efdab1cfe_4_12"/>
          <p:cNvSpPr txBox="1">
            <a:spLocks noGrp="1"/>
          </p:cNvSpPr>
          <p:nvPr>
            <p:ph type="sldNum" idx="12"/>
          </p:nvPr>
        </p:nvSpPr>
        <p:spPr>
          <a:xfrm rot="-5400000">
            <a:off x="11716452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03" name="Google Shape;303;g2fefdab1cfe_4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89" y="1328532"/>
            <a:ext cx="5493314" cy="46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fefdab1cfe_4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007" y="1328532"/>
            <a:ext cx="5543703" cy="46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6">
            <a:extLst>
              <a:ext uri="{FF2B5EF4-FFF2-40B4-BE49-F238E27FC236}">
                <a16:creationId xmlns:a16="http://schemas.microsoft.com/office/drawing/2014/main" id="{6171CEC3-5312-DFBF-D04F-CDBCB0DA5B03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/>
                <a:ea typeface="Trebuchet MS"/>
                <a:cs typeface="Trebuchet MS"/>
                <a:sym typeface="Trebuchet MS"/>
              </a:rPr>
              <a:t>EXHIBIT IV: Proxies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 txBox="1"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PROJECT</a:t>
            </a:r>
            <a:br>
              <a:rPr lang="en-US" dirty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OVERVIEW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8A7D2-6B70-5AE3-0A00-D98B83BB2D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rebuchet MS" panose="020B0603020202020204" pitchFamily="34" charset="0"/>
              </a:rPr>
              <a:t>23</a:t>
            </a:fld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5" name="Google Shape;316;p8">
            <a:extLst>
              <a:ext uri="{FF2B5EF4-FFF2-40B4-BE49-F238E27FC236}">
                <a16:creationId xmlns:a16="http://schemas.microsoft.com/office/drawing/2014/main" id="{D920F749-1846-06F4-C8E5-179605F08CFD}"/>
              </a:ext>
            </a:extLst>
          </p:cNvPr>
          <p:cNvSpPr txBox="1">
            <a:spLocks/>
          </p:cNvSpPr>
          <p:nvPr/>
        </p:nvSpPr>
        <p:spPr>
          <a:xfrm>
            <a:off x="850392" y="1394309"/>
            <a:ext cx="1929293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450850" indent="-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en-US" sz="1900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Optimal Portfolio + risk-free assets</a:t>
            </a:r>
          </a:p>
          <a:p>
            <a:pPr lvl="1" indent="-349250">
              <a:spcBef>
                <a:spcPts val="0"/>
              </a:spcBef>
              <a:buSzPts val="1900"/>
              <a:buFont typeface="Trebuchet MS"/>
              <a:buChar char="-"/>
            </a:pPr>
            <a:r>
              <a:rPr lang="en-US" sz="1900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Matches optimal portfolio returns but much less risk </a:t>
            </a:r>
          </a:p>
          <a:p>
            <a:pPr lvl="1" indent="-349250">
              <a:spcBef>
                <a:spcPts val="0"/>
              </a:spcBef>
              <a:buSzPts val="1900"/>
              <a:buFont typeface="Trebuchet MS"/>
              <a:buChar char="-"/>
            </a:pPr>
            <a:r>
              <a:rPr lang="en-US" sz="1900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Also has a desirable Sharpe Ratio</a:t>
            </a:r>
          </a:p>
          <a:p>
            <a:pPr marL="450850" indent="-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en-US" sz="1900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Constraint ORP’s</a:t>
            </a:r>
          </a:p>
          <a:p>
            <a:pPr lvl="1" indent="-349250">
              <a:spcBef>
                <a:spcPts val="0"/>
              </a:spcBef>
              <a:buSzPts val="1900"/>
              <a:buFont typeface="Trebuchet MS"/>
              <a:buChar char="-"/>
            </a:pPr>
            <a:r>
              <a:rPr lang="en-US" sz="1900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Most optimal Sharpe ratio given custom constraints (i.e. no short-selling)</a:t>
            </a:r>
          </a:p>
          <a:p>
            <a:pPr marL="0" indent="0">
              <a:spcBef>
                <a:spcPts val="1200"/>
              </a:spcBef>
              <a:buSzPts val="1395"/>
            </a:pPr>
            <a:endParaRPr lang="en-US" sz="1695"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6" name="Google Shape;317;p8">
            <a:extLst>
              <a:ext uri="{FF2B5EF4-FFF2-40B4-BE49-F238E27FC236}">
                <a16:creationId xmlns:a16="http://schemas.microsoft.com/office/drawing/2014/main" id="{1D7F5CE2-9BC1-B873-C008-600EC10076CA}"/>
              </a:ext>
            </a:extLst>
          </p:cNvPr>
          <p:cNvSpPr txBox="1">
            <a:spLocks/>
          </p:cNvSpPr>
          <p:nvPr/>
        </p:nvSpPr>
        <p:spPr>
          <a:xfrm>
            <a:off x="850392" y="4319900"/>
            <a:ext cx="8621412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1800"/>
              <a:buFont typeface="Avenir"/>
              <a:buNone/>
            </a:pPr>
            <a:r>
              <a:rPr lang="en-US" sz="2400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NEXT STEPS:</a:t>
            </a:r>
          </a:p>
          <a:p>
            <a:pPr marL="283464" lvl="1" indent="-264414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900"/>
              <a:buFont typeface="Trebuchet MS"/>
              <a:buChar char="•"/>
            </a:pPr>
            <a:r>
              <a:rPr lang="en-US" sz="1900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Fully published interface for the program for personal use by clients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1F7A84-D572-A60C-7CEC-E962DBD010BE}"/>
              </a:ext>
            </a:extLst>
          </p:cNvPr>
          <p:cNvCxnSpPr/>
          <p:nvPr/>
        </p:nvCxnSpPr>
        <p:spPr>
          <a:xfrm>
            <a:off x="338599" y="3852911"/>
            <a:ext cx="11138987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C3D071F5-790E-2F9E-940A-46884A19C3AA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343585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efdab1cfe_6_19"/>
          <p:cNvSpPr txBox="1">
            <a:spLocks noGrp="1"/>
          </p:cNvSpPr>
          <p:nvPr>
            <p:ph type="title"/>
          </p:nvPr>
        </p:nvSpPr>
        <p:spPr>
          <a:xfrm>
            <a:off x="1907196" y="2188196"/>
            <a:ext cx="59853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dirty="0">
                <a:latin typeface="Trebuchet MS" panose="020B0603020202020204" pitchFamily="34" charset="0"/>
              </a:rPr>
              <a:t>THANK YOU</a:t>
            </a:r>
            <a:endParaRPr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efdab1cfe_5_171"/>
          <p:cNvSpPr txBox="1">
            <a:spLocks noGrp="1"/>
          </p:cNvSpPr>
          <p:nvPr>
            <p:ph type="body" idx="1"/>
          </p:nvPr>
        </p:nvSpPr>
        <p:spPr>
          <a:xfrm>
            <a:off x="850898" y="1256356"/>
            <a:ext cx="9690581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3464" lvl="0" indent="-28346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sz="1800" u="sng" dirty="0">
                <a:solidFill>
                  <a:srgbClr val="4DD0E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https://m.media-amazon.com/images/I/41v+3R370nL._AC_UF894,1000_QL80_.jpg</a:t>
            </a:r>
            <a:endParaRPr sz="1800" dirty="0">
              <a:solidFill>
                <a:srgbClr val="ADADAD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sz="1800" u="sng" dirty="0">
                <a:solidFill>
                  <a:srgbClr val="4DD0E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https://www.sectorspdrs.com/allsectors</a:t>
            </a:r>
            <a:endParaRPr sz="1800" dirty="0">
              <a:solidFill>
                <a:srgbClr val="ADADAD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sz="1800" u="sng" dirty="0">
                <a:solidFill>
                  <a:srgbClr val="4DD0E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https://www.facebook.com/Vanguard/</a:t>
            </a:r>
            <a:endParaRPr lang="en-US" sz="1800" u="sng" dirty="0">
              <a:solidFill>
                <a:srgbClr val="ADADAD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indent="-283464">
              <a:lnSpc>
                <a:spcPct val="150000"/>
              </a:lnSpc>
              <a:buFont typeface="Trebuchet MS"/>
              <a:buChar char="•"/>
            </a:pPr>
            <a:r>
              <a:rPr lang="en-US" sz="1800" u="sng" dirty="0">
                <a:solidFill>
                  <a:srgbClr val="4DD0E1"/>
                </a:solidFill>
                <a:latin typeface="Trebuchet MS" panose="020B06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https://www.etf.com/tools/etf-comparison/VOX-vs-XLC</a:t>
            </a:r>
            <a:endParaRPr lang="en-US" sz="1800" u="sng" dirty="0">
              <a:solidFill>
                <a:srgbClr val="4DD0E1"/>
              </a:solidFill>
              <a:latin typeface="Trebuchet MS" panose="020B0603020202020204" pitchFamily="34" charset="0"/>
            </a:endParaRPr>
          </a:p>
          <a:p>
            <a:pPr marL="283464" indent="-283464">
              <a:lnSpc>
                <a:spcPct val="150000"/>
              </a:lnSpc>
              <a:buFont typeface="Trebuchet MS"/>
              <a:buChar char="•"/>
            </a:pPr>
            <a:r>
              <a:rPr lang="en-US" sz="1800" u="sng" dirty="0">
                <a:solidFill>
                  <a:srgbClr val="4DD0E1"/>
                </a:solidFill>
                <a:latin typeface="Trebuchet MS" panose="020B0603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https://www.etf.com/tools/etf-comparison/VNQ-vs-XLRE</a:t>
            </a:r>
            <a:endParaRPr sz="1800" u="sng" dirty="0">
              <a:solidFill>
                <a:srgbClr val="4DD0E1"/>
              </a:solidFill>
              <a:latin typeface="Trebuchet MS" panose="020B0603020202020204" pitchFamily="34" charset="0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131064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g2fefdab1cfe_5_171"/>
          <p:cNvSpPr txBox="1">
            <a:spLocks noGrp="1"/>
          </p:cNvSpPr>
          <p:nvPr>
            <p:ph type="sldNum" idx="12"/>
          </p:nvPr>
        </p:nvSpPr>
        <p:spPr>
          <a:xfrm rot="-5400000">
            <a:off x="11716452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rebuchet MS" panose="020B0603020202020204" pitchFamily="34" charset="0"/>
              </a:rPr>
              <a:t>25</a:t>
            </a:fld>
            <a:endParaRPr>
              <a:latin typeface="Trebuchet MS" panose="020B0603020202020204" pitchFamily="34" charset="0"/>
            </a:endParaRPr>
          </a:p>
        </p:txBody>
      </p:sp>
      <p:sp>
        <p:nvSpPr>
          <p:cNvPr id="4" name="Google Shape;141;p6">
            <a:extLst>
              <a:ext uri="{FF2B5EF4-FFF2-40B4-BE49-F238E27FC236}">
                <a16:creationId xmlns:a16="http://schemas.microsoft.com/office/drawing/2014/main" id="{F871A31B-1E7E-EE58-893E-7C2F1896D719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Sources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6693408" y="640080"/>
            <a:ext cx="5093208" cy="2189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OBJECTIVE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" name="Google Shape;116;p3" descr="Close up of abstract 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5" r="85"/>
          <a:stretch/>
        </p:blipFill>
        <p:spPr>
          <a:xfrm>
            <a:off x="832104" y="640080"/>
            <a:ext cx="4727448" cy="5559552"/>
          </a:xfrm>
          <a:prstGeom prst="rect">
            <a:avLst/>
          </a:prstGeom>
          <a:solidFill>
            <a:srgbClr val="D6FBF5"/>
          </a:solidFill>
          <a:ln>
            <a:noFill/>
          </a:ln>
        </p:spPr>
      </p:pic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To optimize the current portfolio in a way that maximizes expected return and minimizes risk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>
            <a:spLocks noGrp="1"/>
          </p:cNvSpPr>
          <p:nvPr>
            <p:ph type="body" idx="1"/>
          </p:nvPr>
        </p:nvSpPr>
        <p:spPr>
          <a:xfrm>
            <a:off x="850392" y="3909834"/>
            <a:ext cx="4825789" cy="2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A diversified group of ETFs from industries ranging from Technology to Healthcare.</a:t>
            </a: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2745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"/>
              <a:buFont typeface="Avenir"/>
              <a:buNone/>
            </a:pPr>
            <a:r>
              <a:rPr lang="en-US" sz="300" b="0" i="0" u="none" strike="noStrike" cap="none">
                <a:solidFill>
                  <a:schemeClr val="accent1"/>
                </a:solidFill>
                <a:latin typeface="Trebuchet MS" panose="020B0603020202020204" pitchFamily="34" charset="0"/>
                <a:ea typeface="Avenir"/>
                <a:cs typeface="Avenir"/>
                <a:sym typeface="Avenir"/>
              </a:rPr>
              <a:t>Click to edit Master text styles</a:t>
            </a:r>
            <a:endParaRPr>
              <a:latin typeface="Trebuchet MS" panose="020B0603020202020204" pitchFamily="34" charset="0"/>
            </a:endParaRPr>
          </a:p>
        </p:txBody>
      </p:sp>
      <p:sp>
        <p:nvSpPr>
          <p:cNvPr id="126" name="Google Shape;126;p4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rebuchet MS" panose="020B0603020202020204" pitchFamily="34" charset="0"/>
              </a:rPr>
              <a:t>4</a:t>
            </a:fld>
            <a:endParaRPr>
              <a:latin typeface="Trebuchet MS" panose="020B0603020202020204" pitchFamily="34" charset="0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847385" y="1561667"/>
            <a:ext cx="63525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Expected Return = 0.98%</a:t>
            </a:r>
            <a:endParaRPr sz="1800" dirty="0">
              <a:solidFill>
                <a:schemeClr val="dk1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Standard Deviation = 4.64%</a:t>
            </a:r>
            <a:endParaRPr sz="1800" dirty="0">
              <a:solidFill>
                <a:schemeClr val="dk1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Sharpe Ratio = 0.1582 </a:t>
            </a:r>
            <a:endParaRPr sz="1800" dirty="0">
              <a:solidFill>
                <a:schemeClr val="dk1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 sz="1800" dirty="0">
                <a:solidFill>
                  <a:schemeClr val="dk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 </a:t>
            </a:r>
            <a:endParaRPr sz="1800" dirty="0">
              <a:solidFill>
                <a:schemeClr val="dk1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3E4C0-C9C9-BC7C-2292-45F5A1FBB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88" y="1679176"/>
            <a:ext cx="5081513" cy="3528450"/>
          </a:xfrm>
          <a:prstGeom prst="rect">
            <a:avLst/>
          </a:prstGeom>
        </p:spPr>
      </p:pic>
      <p:sp>
        <p:nvSpPr>
          <p:cNvPr id="4" name="Google Shape;141;p6">
            <a:extLst>
              <a:ext uri="{FF2B5EF4-FFF2-40B4-BE49-F238E27FC236}">
                <a16:creationId xmlns:a16="http://schemas.microsoft.com/office/drawing/2014/main" id="{1755C3CB-4009-B620-5B4A-F76160F927BE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ORIGINAL PORTFOLIO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5960854" y="385601"/>
            <a:ext cx="5592850" cy="281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GLOBAL MINIMUM VARIANCE PORTFOLIO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1"/>
          </p:nvPr>
        </p:nvSpPr>
        <p:spPr>
          <a:xfrm>
            <a:off x="5960854" y="3521993"/>
            <a:ext cx="3995928" cy="1956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Next Step: Finding the portfolio of our mix of current assets that has the minimum overall risk.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GLOBAL MINIMUM VARIANCE PORTFOLIO</a:t>
            </a:r>
            <a:endParaRPr b="1"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6"/>
          <p:cNvSpPr txBox="1">
            <a:spLocks noGrp="1"/>
          </p:cNvSpPr>
          <p:nvPr>
            <p:ph type="body" idx="1"/>
          </p:nvPr>
        </p:nvSpPr>
        <p:spPr>
          <a:xfrm>
            <a:off x="850899" y="1428882"/>
            <a:ext cx="4828032" cy="385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Expected Return: 0.87%</a:t>
            </a: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Standard Deviation: 3.31%</a:t>
            </a: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Sharpe Ratio: 0.1868*</a:t>
            </a: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i="1"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i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*Notice how the expected return has decreased, but the standard deviation has decreased quite a bit!</a:t>
            </a:r>
            <a:endParaRPr sz="1800" b="1" i="1"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1310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6"/>
          <p:cNvSpPr txBox="1">
            <a:spLocks noGrp="1"/>
          </p:cNvSpPr>
          <p:nvPr>
            <p:ph type="sldNum" idx="12"/>
          </p:nvPr>
        </p:nvSpPr>
        <p:spPr>
          <a:xfrm rot="-5400000">
            <a:off x="11716512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rebuchet MS" panose="020B0603020202020204" pitchFamily="34" charset="0"/>
              </a:rPr>
              <a:t>6</a:t>
            </a:fld>
            <a:endParaRPr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066BA-4F9C-428A-06C3-693DE44B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48" y="1178717"/>
            <a:ext cx="4137152" cy="49135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efdab1cfe_5_41"/>
          <p:cNvSpPr txBox="1">
            <a:spLocks noGrp="1"/>
          </p:cNvSpPr>
          <p:nvPr>
            <p:ph type="title"/>
          </p:nvPr>
        </p:nvSpPr>
        <p:spPr>
          <a:xfrm>
            <a:off x="6693408" y="40545"/>
            <a:ext cx="5093100" cy="28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EFFICIENT PORTFOLIO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" name="Google Shape;158;g2fefdab1cfe_5_41"/>
          <p:cNvSpPr txBox="1">
            <a:spLocks noGrp="1"/>
          </p:cNvSpPr>
          <p:nvPr>
            <p:ph type="subTitle" idx="1"/>
          </p:nvPr>
        </p:nvSpPr>
        <p:spPr>
          <a:xfrm>
            <a:off x="6693408" y="3176937"/>
            <a:ext cx="3996000" cy="19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Next Step: Finding a portfolio with the same returns as the original, but with less risk. 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efdab1cfe_5_46"/>
          <p:cNvSpPr txBox="1">
            <a:spLocks noGrp="1"/>
          </p:cNvSpPr>
          <p:nvPr>
            <p:ph type="body" idx="1"/>
          </p:nvPr>
        </p:nvSpPr>
        <p:spPr>
          <a:xfrm>
            <a:off x="850899" y="1351248"/>
            <a:ext cx="48279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Expected Return: 0.98%</a:t>
            </a:r>
            <a:endParaRPr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Standard Deviation: 3.33%</a:t>
            </a:r>
            <a:endParaRPr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283464" lvl="0" indent="-283464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en-US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Sharpe Ratio: 0.2207*</a:t>
            </a:r>
            <a:endParaRPr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* Here the Sharpe ratio has improved, but it is still not a desirable portfolio to adopt</a:t>
            </a:r>
            <a:r>
              <a:rPr lang="en-US" sz="180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. </a:t>
            </a:r>
            <a:r>
              <a:rPr lang="en-US" sz="1800" i="1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However, we have a smaller standard deviation, which equals less risk.</a:t>
            </a:r>
            <a:endParaRPr sz="1800" i="1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i="1"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15240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g2fefdab1cfe_5_46"/>
          <p:cNvSpPr txBox="1">
            <a:spLocks noGrp="1"/>
          </p:cNvSpPr>
          <p:nvPr>
            <p:ph type="sldNum" idx="12"/>
          </p:nvPr>
        </p:nvSpPr>
        <p:spPr>
          <a:xfrm rot="-5400000">
            <a:off x="11716452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rebuchet MS" panose="020B0603020202020204" pitchFamily="34" charset="0"/>
              </a:rPr>
              <a:t>8</a:t>
            </a:fld>
            <a:endParaRPr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5EC8A-5E26-6E4B-DE78-617F84C3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1248"/>
            <a:ext cx="4462732" cy="4641241"/>
          </a:xfrm>
          <a:prstGeom prst="rect">
            <a:avLst/>
          </a:prstGeom>
        </p:spPr>
      </p:pic>
      <p:sp>
        <p:nvSpPr>
          <p:cNvPr id="4" name="Google Shape;141;p6">
            <a:extLst>
              <a:ext uri="{FF2B5EF4-FFF2-40B4-BE49-F238E27FC236}">
                <a16:creationId xmlns:a16="http://schemas.microsoft.com/office/drawing/2014/main" id="{2E6F8BAB-3D07-A5DA-171C-C99FBA08B95C}"/>
              </a:ext>
            </a:extLst>
          </p:cNvPr>
          <p:cNvSpPr txBox="1">
            <a:spLocks/>
          </p:cNvSpPr>
          <p:nvPr/>
        </p:nvSpPr>
        <p:spPr>
          <a:xfrm>
            <a:off x="850392" y="181154"/>
            <a:ext cx="10954512" cy="6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EFFICIENT PORTFOLIO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efdab1cfe_5_29"/>
          <p:cNvSpPr txBox="1">
            <a:spLocks noGrp="1"/>
          </p:cNvSpPr>
          <p:nvPr>
            <p:ph type="title"/>
          </p:nvPr>
        </p:nvSpPr>
        <p:spPr>
          <a:xfrm>
            <a:off x="6693408" y="178571"/>
            <a:ext cx="5093100" cy="28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OPTIMAL RISKY PORTFOLIO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g2fefdab1cfe_5_29"/>
          <p:cNvSpPr txBox="1">
            <a:spLocks noGrp="1"/>
          </p:cNvSpPr>
          <p:nvPr>
            <p:ph type="subTitle" idx="1"/>
          </p:nvPr>
        </p:nvSpPr>
        <p:spPr>
          <a:xfrm>
            <a:off x="6693408" y="3314963"/>
            <a:ext cx="3996000" cy="19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Next Step: Finding the portfolio that maximizes return. We are not that concerned with the level of risk for this type of portfolio.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692</Words>
  <Application>Microsoft Office PowerPoint</Application>
  <PresentationFormat>Widescreen</PresentationFormat>
  <Paragraphs>138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 Black</vt:lpstr>
      <vt:lpstr>Arial</vt:lpstr>
      <vt:lpstr>Trebuchet MS</vt:lpstr>
      <vt:lpstr>Calibri</vt:lpstr>
      <vt:lpstr>Avenir</vt:lpstr>
      <vt:lpstr>Custom</vt:lpstr>
      <vt:lpstr>CLIENT PORTFOLIO OPTIMIZATION </vt:lpstr>
      <vt:lpstr>AGENDA</vt:lpstr>
      <vt:lpstr>OBJECTIVE</vt:lpstr>
      <vt:lpstr>PowerPoint Presentation</vt:lpstr>
      <vt:lpstr>GLOBAL MINIMUM VARIANCE PORTFOLIO</vt:lpstr>
      <vt:lpstr>GLOBAL MINIMUM VARIANCE PORTFOLIO</vt:lpstr>
      <vt:lpstr>EFFICIENT PORTFOLIO</vt:lpstr>
      <vt:lpstr>PowerPoint Presentation</vt:lpstr>
      <vt:lpstr>OPTIMAL RISKY PORTFOLIO</vt:lpstr>
      <vt:lpstr>PowerPoint Presentation</vt:lpstr>
      <vt:lpstr>PowerPoint Presentation</vt:lpstr>
      <vt:lpstr>CONSTRAINING THE RISKY PORTFOLIO</vt:lpstr>
      <vt:lpstr>PowerPoint Presentation</vt:lpstr>
      <vt:lpstr>PowerPoint Presentation</vt:lpstr>
      <vt:lpstr>AUTOMATING THE PROCESS</vt:lpstr>
      <vt:lpstr>PowerPoint Presentation</vt:lpstr>
      <vt:lpstr>EXHIBITS</vt:lpstr>
      <vt:lpstr>PowerPoint Presentation</vt:lpstr>
      <vt:lpstr>PowerPoint Presentation</vt:lpstr>
      <vt:lpstr>PowerPoint Presentation</vt:lpstr>
      <vt:lpstr>PowerPoint Presentation</vt:lpstr>
      <vt:lpstr>PROJECT OVERVIEW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akash barathan</dc:creator>
  <cp:lastModifiedBy>Agnitra Das</cp:lastModifiedBy>
  <cp:revision>11</cp:revision>
  <dcterms:created xsi:type="dcterms:W3CDTF">2024-10-22T21:57:15Z</dcterms:created>
  <dcterms:modified xsi:type="dcterms:W3CDTF">2025-02-28T02:28:36Z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